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Nunito SemiBold"/>
      <p:regular r:id="rId11"/>
      <p:bold r:id="rId12"/>
      <p:italic r:id="rId13"/>
      <p:boldItalic r:id="rId14"/>
    </p:embeddedFont>
    <p:embeddedFont>
      <p:font typeface="Proxima Nova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NunitoSemiBold-regular.fntdata"/><Relationship Id="rId10" Type="http://schemas.openxmlformats.org/officeDocument/2006/relationships/slide" Target="slides/slide4.xml"/><Relationship Id="rId13" Type="http://schemas.openxmlformats.org/officeDocument/2006/relationships/font" Target="fonts/NunitoSemiBold-italic.fntdata"/><Relationship Id="rId12" Type="http://schemas.openxmlformats.org/officeDocument/2006/relationships/font" Target="fonts/NunitoSemiBold-bold.fntdata"/><Relationship Id="rId15" Type="http://schemas.openxmlformats.org/officeDocument/2006/relationships/font" Target="fonts/ProximaNova-regular.fntdata"/><Relationship Id="rId14" Type="http://schemas.openxmlformats.org/officeDocument/2006/relationships/font" Target="fonts/NunitoSemiBold-boldItalic.fntdata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8e62deca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8e62deca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776f735e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5776f73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f0bd698a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3f0bd69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5776f735e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5776f73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971275" y="191675"/>
            <a:ext cx="2029200" cy="31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6D92C"/>
              </a:buClr>
              <a:buSzPts val="1800"/>
              <a:buFont typeface="Helvetica Neue Light"/>
              <a:buNone/>
              <a:defRPr sz="1800">
                <a:solidFill>
                  <a:srgbClr val="C6D92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472013" cy="55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4468238"/>
            <a:ext cx="6858001" cy="7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1044650" y="4605250"/>
            <a:ext cx="77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4231600"/>
            <a:ext cx="9173400" cy="9309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641156" cy="641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0" y="3942900"/>
            <a:ext cx="91440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425" y="899200"/>
            <a:ext cx="7297751" cy="33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 rot="10800000">
            <a:off x="-900" y="0"/>
            <a:ext cx="91449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0" y="3942900"/>
            <a:ext cx="91440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 rot="10800000">
            <a:off x="-900" y="0"/>
            <a:ext cx="91449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0725" y="1070100"/>
            <a:ext cx="5841653" cy="30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382775"/>
            <a:ext cx="6205200" cy="4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/>
          <p:nvPr/>
        </p:nvSpPr>
        <p:spPr>
          <a:xfrm>
            <a:off x="6821800" y="-37600"/>
            <a:ext cx="2351700" cy="52005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9362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-34400" y="-37600"/>
            <a:ext cx="9207900" cy="52005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9362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629350" cy="7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/>
          <p:nvPr/>
        </p:nvSpPr>
        <p:spPr>
          <a:xfrm>
            <a:off x="479400" y="362675"/>
            <a:ext cx="5760600" cy="1378800"/>
          </a:xfrm>
          <a:prstGeom prst="rect">
            <a:avLst/>
          </a:prstGeom>
          <a:solidFill>
            <a:srgbClr val="C6D9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479425" y="362675"/>
            <a:ext cx="5760600" cy="13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22"/>
          <p:cNvSpPr txBox="1"/>
          <p:nvPr>
            <p:ph idx="2" type="title"/>
          </p:nvPr>
        </p:nvSpPr>
        <p:spPr>
          <a:xfrm>
            <a:off x="479425" y="1954200"/>
            <a:ext cx="5760600" cy="282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/>
        </p:nvSpPr>
        <p:spPr>
          <a:xfrm>
            <a:off x="0" y="4182500"/>
            <a:ext cx="9173400" cy="9801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3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4" name="Google Shape;1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8" name="Google Shape;11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311700" y="382775"/>
            <a:ext cx="6185700" cy="4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629350" cy="7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/>
        </p:nvSpPr>
        <p:spPr>
          <a:xfrm>
            <a:off x="0" y="4231600"/>
            <a:ext cx="9173400" cy="9309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2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2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140" name="Google Shape;14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Nunito SemiBold"/>
                <a:ea typeface="Nunito SemiBold"/>
                <a:cs typeface="Nunito SemiBold"/>
                <a:sym typeface="Nunito SemiBold"/>
              </a:rPr>
              <a:t>Do Now 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46" name="Google Shape;146;p33"/>
          <p:cNvSpPr txBox="1"/>
          <p:nvPr/>
        </p:nvSpPr>
        <p:spPr>
          <a:xfrm>
            <a:off x="150400" y="152400"/>
            <a:ext cx="8811900" cy="2093400"/>
          </a:xfrm>
          <a:prstGeom prst="rect">
            <a:avLst/>
          </a:prstGeom>
          <a:solidFill>
            <a:srgbClr val="78C5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unito SemiBold"/>
              <a:buAutoNum type="arabicPeriod"/>
            </a:pPr>
            <a:r>
              <a:rPr lang="en" sz="31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What types of transportation are available to us in Nashville for our daily needs?</a:t>
            </a:r>
            <a:endParaRPr sz="31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unito SemiBold"/>
              <a:buAutoNum type="arabicPeriod"/>
            </a:pPr>
            <a:r>
              <a:rPr lang="en" sz="31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What is good and bad about each of these types of transportation?</a:t>
            </a:r>
            <a:endParaRPr sz="31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47" name="Google Shape;147;p33"/>
          <p:cNvPicPr preferRelativeResize="0"/>
          <p:nvPr/>
        </p:nvPicPr>
        <p:blipFill rotWithShape="1">
          <a:blip r:embed="rId3">
            <a:alphaModFix/>
          </a:blip>
          <a:srcRect b="20257" l="0" r="0" t="15475"/>
          <a:stretch/>
        </p:blipFill>
        <p:spPr>
          <a:xfrm>
            <a:off x="2800875" y="2420375"/>
            <a:ext cx="3685750" cy="15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11700" y="324325"/>
            <a:ext cx="56532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8C5C9"/>
                </a:solidFill>
              </a:rPr>
              <a:t>Most Sustainable:</a:t>
            </a:r>
            <a:r>
              <a:rPr lang="en" sz="2400"/>
              <a:t> Emits the LEAST amount of CO</a:t>
            </a:r>
            <a:r>
              <a:rPr baseline="-25000" lang="en" sz="2400"/>
              <a:t>2</a:t>
            </a:r>
            <a:r>
              <a:rPr lang="en" sz="2400"/>
              <a:t>s.</a:t>
            </a:r>
            <a:endParaRPr sz="2400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8C5C9"/>
                </a:solidFill>
              </a:rPr>
              <a:t>Healthiest:</a:t>
            </a:r>
            <a:r>
              <a:rPr lang="en" sz="2400"/>
              <a:t> Burns the MOST calories.</a:t>
            </a:r>
            <a:endParaRPr sz="2400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8C5C9"/>
                </a:solidFill>
              </a:rPr>
              <a:t>Most Affordable:</a:t>
            </a:r>
            <a:r>
              <a:rPr lang="en" sz="2400"/>
              <a:t> Spend the LEAST amount of money.</a:t>
            </a:r>
            <a:endParaRPr sz="2400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8C5C9"/>
                </a:solidFill>
              </a:rPr>
              <a:t>Fastest:</a:t>
            </a:r>
            <a:r>
              <a:rPr b="1" lang="en" sz="2400"/>
              <a:t> </a:t>
            </a:r>
            <a:r>
              <a:rPr lang="en" sz="2400"/>
              <a:t>Spends the LEAST amount of time.</a:t>
            </a:r>
            <a:endParaRPr sz="2400"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34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Winners</a:t>
            </a:r>
            <a:endParaRPr/>
          </a:p>
        </p:txBody>
      </p:sp>
      <p:pic>
        <p:nvPicPr>
          <p:cNvPr id="154" name="Google Shape;154;p34"/>
          <p:cNvPicPr preferRelativeResize="0"/>
          <p:nvPr/>
        </p:nvPicPr>
        <p:blipFill rotWithShape="1">
          <a:blip r:embed="rId3">
            <a:alphaModFix/>
          </a:blip>
          <a:srcRect b="0" l="16609" r="12043" t="0"/>
          <a:stretch/>
        </p:blipFill>
        <p:spPr>
          <a:xfrm>
            <a:off x="6201418" y="318950"/>
            <a:ext cx="2594382" cy="36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311700" y="248125"/>
            <a:ext cx="8560500" cy="3750600"/>
          </a:xfrm>
          <a:prstGeom prst="rect">
            <a:avLst/>
          </a:prstGeom>
          <a:solidFill>
            <a:srgbClr val="78C5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</a:pPr>
            <a:r>
              <a:rPr lang="en" sz="2900">
                <a:solidFill>
                  <a:schemeClr val="lt1"/>
                </a:solidFill>
              </a:rPr>
              <a:t>Although the car is the fastest way to get around, what is its impact on the environment?</a:t>
            </a:r>
            <a:endParaRPr sz="2900">
              <a:solidFill>
                <a:schemeClr val="lt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</a:pPr>
            <a:r>
              <a:rPr lang="en" sz="2900">
                <a:solidFill>
                  <a:schemeClr val="lt1"/>
                </a:solidFill>
              </a:rPr>
              <a:t>Why don’t students take more sustainable types of transportation such as walking, biking, or taking the bus to school more? </a:t>
            </a:r>
            <a:endParaRPr sz="2900">
              <a:solidFill>
                <a:schemeClr val="lt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</a:pPr>
            <a:r>
              <a:rPr lang="en" sz="2900">
                <a:solidFill>
                  <a:schemeClr val="lt1"/>
                </a:solidFill>
              </a:rPr>
              <a:t>What do you believe would encourage students to take more sustainable types of transportation?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5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242225" y="248125"/>
            <a:ext cx="8630100" cy="1538400"/>
          </a:xfrm>
          <a:prstGeom prst="rect">
            <a:avLst/>
          </a:prstGeom>
          <a:solidFill>
            <a:srgbClr val="78C5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Using only paint, design something that will make, walking, biking, or taking the bus a more </a:t>
            </a:r>
            <a:r>
              <a:rPr lang="en" sz="2800">
                <a:solidFill>
                  <a:schemeClr val="lt1"/>
                </a:solidFill>
              </a:rPr>
              <a:t>pleasant</a:t>
            </a:r>
            <a:r>
              <a:rPr lang="en" sz="2800">
                <a:solidFill>
                  <a:schemeClr val="lt1"/>
                </a:solidFill>
              </a:rPr>
              <a:t> experience.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66" name="Google Shape;166;p36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Sustainable Transportation Paint Challenge</a:t>
            </a:r>
            <a:endParaRPr sz="3000"/>
          </a:p>
        </p:txBody>
      </p:sp>
      <p:pic>
        <p:nvPicPr>
          <p:cNvPr id="167" name="Google Shape;1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700" y="1967725"/>
            <a:ext cx="4455162" cy="21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F9EA96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